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0" r:id="rId3"/>
    <p:sldId id="273" r:id="rId4"/>
    <p:sldId id="274" r:id="rId5"/>
    <p:sldId id="275" r:id="rId6"/>
    <p:sldId id="267" r:id="rId7"/>
    <p:sldId id="268" r:id="rId8"/>
    <p:sldId id="269" r:id="rId9"/>
    <p:sldId id="27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2" r:id="rId18"/>
    <p:sldId id="265" r:id="rId19"/>
    <p:sldId id="264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8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7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2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8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0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5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0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3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63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43785" y="2859572"/>
            <a:ext cx="10993549" cy="1475013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Teatro y proyección escénica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Universidad de las Américas y el Ca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4" y="522793"/>
            <a:ext cx="6634781" cy="25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394238" y="4661839"/>
            <a:ext cx="71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Videoconferencia 15 de Mayo 13:00hrs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94238" y="5399345"/>
            <a:ext cx="71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Mtra. María Fernanda Martínez Hernández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tina, Etapa, Teatro, Películas, Cine, Ro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3" y="1506949"/>
            <a:ext cx="11300553" cy="514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172" y="432554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 de la sesión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7803" y="2768324"/>
            <a:ext cx="8792483" cy="36783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Entender desde donde vamos a partir para la enseñanza de la técnica teatral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Complementar el tema de la práctica y la filosofía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teatral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Responder las interrogantes :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qué,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quiénes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cómo hacemos teatro.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19274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“Antes de actuar primero hay que reflexionar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405350"/>
            <a:ext cx="6120054" cy="36783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docentes tenemos que saber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QUÉ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vamos a hacer teatro y 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CUALÉS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 nuestras 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como facilitadores de la enseñanza de las artes</a:t>
            </a:r>
          </a:p>
          <a:p>
            <a:pPr marL="0" indent="0" algn="ctr">
              <a:buNone/>
            </a:pPr>
            <a:endParaRPr lang="es-MX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puedes </a:t>
            </a:r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a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incógnita?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092" y="2478417"/>
            <a:ext cx="4709556" cy="35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0728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¿Cuál va ser nuestra tarea?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1063886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TRANSMISIÓN DE ACTITUD MENTAL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</a:p>
          <a:p>
            <a:pPr marL="0" indent="0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contextos de nuestros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alumnos, 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 que va a enriquecer nuestra labor de enseñanza, ya que podemos ayudar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que los niños exploren desde sus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emociones.</a:t>
            </a:r>
          </a:p>
          <a:p>
            <a:pPr marL="0" indent="0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Vamos a ayudar a despertar: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1820" y="3892732"/>
            <a:ext cx="9698636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expresión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entusiasmo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creatividad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actitud lúdica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apreciación </a:t>
            </a:r>
            <a:r>
              <a:rPr lang="es-MX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arte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Paga $11.990 por Curso online de Expresión Corporal para Niños |  Cuponati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30" y="3286878"/>
            <a:ext cx="4292952" cy="29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52256"/>
            <a:ext cx="11029616" cy="1013800"/>
          </a:xfrm>
        </p:spPr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¿Quiénes hacemos teatro?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09828"/>
            <a:ext cx="11029615" cy="4542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poder hacer teatro se necesita de interés, de 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pasión y de </a:t>
            </a: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ganas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es-MX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la unidad 3 se abordan los complementos del espacio escénico, se hará la revisión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los factores a tomar en cuenta para la obra que se quiere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representar.</a:t>
            </a:r>
          </a:p>
          <a:p>
            <a:pPr mar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 vamos a enfrentar: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Iniciativa 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motivación 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adaptación de la obra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actores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no actores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148" name="Picture 4" descr="Un día en la taquilla - Cartelera de Teatro CD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35" y="3852226"/>
            <a:ext cx="3696896" cy="27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67246"/>
            <a:ext cx="11029616" cy="1013800"/>
          </a:xfrm>
        </p:spPr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“Los no actores”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Todos los que están involucrados en el actuar del teatro, tienen que sentirse parte de un todo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padres 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 (Patrocinadores)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técnicos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tramoyistas</a:t>
            </a:r>
          </a:p>
          <a:p>
            <a:endParaRPr lang="en-US" dirty="0"/>
          </a:p>
        </p:txBody>
      </p:sp>
      <p:pic>
        <p:nvPicPr>
          <p:cNvPr id="5122" name="Picture 2" descr="Técnicos y tramoyistas hacen posible la magia en el teatro – Universo –  Sistema de noticias de la 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20" y="3145355"/>
            <a:ext cx="4371455" cy="29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689093"/>
            <a:ext cx="11029616" cy="1013800"/>
          </a:xfrm>
        </p:spPr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¿Cómo hacemos teatro?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4251" y="3801846"/>
            <a:ext cx="6374675" cy="2509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Pasar </a:t>
            </a:r>
            <a:r>
              <a:rPr lang="es-MX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por un proceso de </a:t>
            </a:r>
            <a:r>
              <a:rPr lang="es-MX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somatización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causa de una afección psicológica empezar a presentar síntomas físicos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el caso del teatro estas afecciones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psicológicas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no son enfermedades, más bien son las emociones del personaje que no me pertenece pero que las empiezo hacer propias.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81192" y="2062909"/>
            <a:ext cx="67993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 la sesión de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teatro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rocedimientos empíricos</a:t>
            </a:r>
          </a:p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¿En qué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 fundamenta nuestro actuar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pedagógico?</a:t>
            </a: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-Buscar </a:t>
            </a:r>
            <a:r>
              <a:rPr lang="es-MX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guión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personajes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-Memorizar los textos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-Programar ensayos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2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676030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La emoción no surge de la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evocación Mental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sino de la interacción conflictiva, tal como sucede en el deporte o en el juego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Emociones positivas Vs. emociones negativas – Revista Ellas | Panam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2447615"/>
            <a:ext cx="6347369" cy="33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ómo te afecta el conflicto de interés? - Ethics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73" y="2481942"/>
            <a:ext cx="5858421" cy="38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0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Stanislavski propone poner en acción la memoria emotiva 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 búsqueda de la  intención y forma teatral se pregunta: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usted viviera las circunstancias que describe la obra, ¿Cuál sería su conducta, qué haría, qué sentiría, cómo reaccionaría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verdadera pregunta para nosotros es ¿Cómo vamos a llegar a la somatización?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Por medio de juegos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teatrales y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laboratorio de movimiento.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/>
          </a:p>
          <a:p>
            <a:pPr marL="0" indent="0" algn="ctr">
              <a:buNone/>
            </a:pPr>
            <a:r>
              <a:rPr lang="es-ES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Es entonces cuando la actuación comienza a ser extrovertida y abierta, apelando a la capacidad de juego del sujeto.</a:t>
            </a:r>
            <a:endParaRPr lang="en-US" sz="22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3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Nivel de exigencia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Nos tendremos que situar en el contexto donde enseñamos para poder tener un parámetro de exigencia teatral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Nivel escolar: </a:t>
            </a:r>
            <a:r>
              <a:rPr lang="es-E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menor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Nivel de exigencia: </a:t>
            </a:r>
            <a:r>
              <a:rPr lang="es-E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Obra 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teatro: </a:t>
            </a:r>
            <a:r>
              <a:rPr lang="es-E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Llamativa</a:t>
            </a:r>
            <a:endParaRPr lang="es-E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Diálogos: </a:t>
            </a:r>
            <a:r>
              <a:rPr lang="es-E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Cortos</a:t>
            </a:r>
            <a:endParaRPr lang="es-E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Enseñanza: </a:t>
            </a:r>
            <a:r>
              <a:rPr lang="es-E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juego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aller de teatro infantil en Vicuña enseña de manera lúdica técnicas de  expresión corporal – Municipalidad de Vicu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26" y="2853017"/>
            <a:ext cx="5205483" cy="34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59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conclusión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273" y="1384663"/>
            <a:ext cx="11261036" cy="3237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incidencia como facilitadores en materia teatral va más allá de circular por cualquiera que sea la corriente teatral de nuestro interés.</a:t>
            </a:r>
          </a:p>
          <a:p>
            <a:pPr marL="0" indent="0" algn="just">
              <a:buNone/>
            </a:pP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docentes tenemos 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 que nuestros alumnos entiendan 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donde viene la emoción orgánica del ser 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 y desde ahí partir para la construcción de los personajes y de la obra en conjunto.</a:t>
            </a: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pic>
        <p:nvPicPr>
          <p:cNvPr id="4098" name="Picture 2" descr="Miguel del Arco aborda una comedia de Calderón “fulgurante y ligera” |  Cultura | EL PAÍ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47" y="3920704"/>
            <a:ext cx="4518649" cy="26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 comedias en Mad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06" y="3920704"/>
            <a:ext cx="4541628" cy="26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232745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Fechas de entrega</a:t>
            </a:r>
          </a:p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Entregas a destiempo – 25%</a:t>
            </a:r>
          </a:p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Listas de cotejo</a:t>
            </a:r>
          </a:p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Foro de discusión</a:t>
            </a:r>
          </a:p>
          <a:p>
            <a:pPr marL="0" indent="0">
              <a:buNone/>
            </a:pP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8824" y="879956"/>
            <a:ext cx="11364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 preguntas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0235" y="4833257"/>
            <a:ext cx="87799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 por su atención!</a:t>
            </a:r>
          </a:p>
          <a:p>
            <a:endParaRPr lang="es-E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16235"/>
              </p:ext>
            </p:extLst>
          </p:nvPr>
        </p:nvGraphicFramePr>
        <p:xfrm>
          <a:off x="581193" y="2142307"/>
          <a:ext cx="11029614" cy="4088129"/>
        </p:xfrm>
        <a:graphic>
          <a:graphicData uri="http://schemas.openxmlformats.org/drawingml/2006/table">
            <a:tbl>
              <a:tblPr/>
              <a:tblGrid>
                <a:gridCol w="3677372">
                  <a:extLst>
                    <a:ext uri="{9D8B030D-6E8A-4147-A177-3AD203B41FA5}">
                      <a16:colId xmlns:a16="http://schemas.microsoft.com/office/drawing/2014/main" val="1026486703"/>
                    </a:ext>
                  </a:extLst>
                </a:gridCol>
                <a:gridCol w="3676121">
                  <a:extLst>
                    <a:ext uri="{9D8B030D-6E8A-4147-A177-3AD203B41FA5}">
                      <a16:colId xmlns:a16="http://schemas.microsoft.com/office/drawing/2014/main" val="1284586660"/>
                    </a:ext>
                  </a:extLst>
                </a:gridCol>
                <a:gridCol w="3676121">
                  <a:extLst>
                    <a:ext uri="{9D8B030D-6E8A-4147-A177-3AD203B41FA5}">
                      <a16:colId xmlns:a16="http://schemas.microsoft.com/office/drawing/2014/main" val="2176424696"/>
                    </a:ext>
                  </a:extLst>
                </a:gridCol>
              </a:tblGrid>
              <a:tr h="16981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8915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ACTIVIDAD 1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23 de Mayo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30%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0621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ACTIVIDAD 2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30 de Mayo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30%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4135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ACTIVIDAD 3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13 de Junio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30%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7216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FORO</a:t>
                      </a:r>
                      <a:endParaRPr lang="en-US" sz="3200" dirty="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" panose="020B0604020202020204" pitchFamily="34" charset="0"/>
                        </a:rPr>
                        <a:t>7 de Mayo al 6 de Junio</a:t>
                      </a:r>
                      <a:endParaRPr lang="es-ES" sz="3200" dirty="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en-U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069317"/>
                  </a:ext>
                </a:extLst>
              </a:tr>
              <a:tr h="1028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VIDEOCONFERENCIA</a:t>
                      </a:r>
                      <a:endParaRPr lang="en-US" sz="3200" dirty="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Arial" panose="020B0604020202020204" pitchFamily="34" charset="0"/>
                        </a:rPr>
                        <a:t>Sábado 15 de Mayo</a:t>
                      </a:r>
                      <a:endParaRPr lang="es-ES" sz="3200">
                        <a:effectLst/>
                        <a:latin typeface="Robot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Arial" panose="020B0604020202020204" pitchFamily="34" charset="0"/>
                        </a:rPr>
                        <a:t>1:00 P.M</a:t>
                      </a:r>
                      <a:endParaRPr lang="es-ES" sz="320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SIN VALOR.</a:t>
                      </a:r>
                      <a:endParaRPr lang="en-US" sz="3200" dirty="0">
                        <a:effectLst/>
                        <a:latin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60824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3405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95650" y="3365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1193" y="884379"/>
            <a:ext cx="11029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Fechas de entrega y porcentajes de evaluación.</a:t>
            </a:r>
            <a:endParaRPr lang="es-ES" sz="4400" b="1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414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71282"/>
              </p:ext>
            </p:extLst>
          </p:nvPr>
        </p:nvGraphicFramePr>
        <p:xfrm>
          <a:off x="458939" y="653143"/>
          <a:ext cx="11362946" cy="600891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279978">
                  <a:extLst>
                    <a:ext uri="{9D8B030D-6E8A-4147-A177-3AD203B41FA5}">
                      <a16:colId xmlns:a16="http://schemas.microsoft.com/office/drawing/2014/main" val="3414447184"/>
                    </a:ext>
                  </a:extLst>
                </a:gridCol>
                <a:gridCol w="784397">
                  <a:extLst>
                    <a:ext uri="{9D8B030D-6E8A-4147-A177-3AD203B41FA5}">
                      <a16:colId xmlns:a16="http://schemas.microsoft.com/office/drawing/2014/main" val="1523073746"/>
                    </a:ext>
                  </a:extLst>
                </a:gridCol>
                <a:gridCol w="787638">
                  <a:extLst>
                    <a:ext uri="{9D8B030D-6E8A-4147-A177-3AD203B41FA5}">
                      <a16:colId xmlns:a16="http://schemas.microsoft.com/office/drawing/2014/main" val="321304836"/>
                    </a:ext>
                  </a:extLst>
                </a:gridCol>
                <a:gridCol w="2510933">
                  <a:extLst>
                    <a:ext uri="{9D8B030D-6E8A-4147-A177-3AD203B41FA5}">
                      <a16:colId xmlns:a16="http://schemas.microsoft.com/office/drawing/2014/main" val="4094570751"/>
                    </a:ext>
                  </a:extLst>
                </a:gridCol>
              </a:tblGrid>
              <a:tr h="535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INDICADOR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SI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OBSERVACIONES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1272853165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El documento contiene portada con nombre y datos del alumno, así como de la institución. 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970827289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El documento presenta orden y formalidad.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803473363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Ortografía y redacción correcta.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425955842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Muestra de manera clara la cronología del origen y la evolución del teatro mediante la línea del tiempo.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4213446034"/>
                  </a:ext>
                </a:extLst>
              </a:tr>
              <a:tr h="59884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Incluye biografía y foto de Stanislavski y Brecht.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1909116633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Describe de manera completa todos los puntos de análisis del punto 3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3215704518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Agrega imágenes y/o esquemas que facilitan la comprensión de la información.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1456136475"/>
                  </a:ext>
                </a:extLst>
              </a:tr>
              <a:tr h="5977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Denota un análisis profundo al plasmar los contenidos, a partir de la consulta de bibliografía correspondiente a los temas.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3565251732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Incluye un apartado de Bibliografía citado en formato APA.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3453045183"/>
                  </a:ext>
                </a:extLst>
              </a:tr>
              <a:tr h="5977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Desarrolla una conclusión general donde responde la pregunta guía acerca del vínculo de las emociones para la construcción de un personaje,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extLst>
                  <a:ext uri="{0D108BD9-81ED-4DB2-BD59-A6C34878D82A}">
                    <a16:rowId xmlns:a16="http://schemas.microsoft.com/office/drawing/2014/main" val="3703130352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79" marR="446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76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7137" y="1841863"/>
            <a:ext cx="107507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marR="561975" algn="just">
              <a:spcAft>
                <a:spcPts val="8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 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Exponer, argumentar e intercambiar ideas y</a:t>
            </a: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/o posibles soluciones de una temática o problema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desde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 </a:t>
            </a: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 y experiencia personal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contribuya al crecimiento de nuestra práctica laboral.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370" marR="561975" algn="just">
              <a:spcAft>
                <a:spcPts val="8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370" marR="561975" algn="just">
              <a:spcAft>
                <a:spcPts val="8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Agrega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una </a:t>
            </a: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aportación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 manera de debate en alguno de los análisis de tus compañeros.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370" marR="561975" algn="just"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370" marR="561975" algn="just">
              <a:spcAft>
                <a:spcPts val="800"/>
              </a:spcAft>
            </a:pPr>
            <a:r>
              <a:rPr lang="es-MX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Presentarse frente a un público requiere trabajo personal, lograr vencer la timidez y cruzar las barreras personales y los complejos, ayuda a reforzar la autoestima, a ser versátil y tener predisposición, el teatro n</a:t>
            </a:r>
            <a:r>
              <a:rPr lang="es-MX" sz="1200" i="1" dirty="0">
                <a:solidFill>
                  <a:srgbClr val="141412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sirve para defender o criticar aquello que pasa en la sociedad, y lo utilizamos como vía de escape frente a los agobios diarios.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370" marR="561975" algn="just">
              <a:spcAft>
                <a:spcPts val="800"/>
              </a:spcAft>
            </a:pPr>
            <a:r>
              <a:rPr lang="es-MX" sz="1200" i="1" dirty="0">
                <a:solidFill>
                  <a:srgbClr val="141412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370" marR="561975" algn="just">
              <a:spcAft>
                <a:spcPts val="800"/>
              </a:spcAft>
            </a:pPr>
            <a:r>
              <a:rPr lang="es-MX" sz="1200" b="1" dirty="0">
                <a:solidFill>
                  <a:srgbClr val="141412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 la reflexión anterior: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 sería la importancia </a:t>
            </a: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teatro como estrategia didáctica en el aula?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370" algn="just">
              <a:spcAft>
                <a:spcPts val="800"/>
              </a:spcAf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Bibliografía de apoyo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41680" lvl="0" indent="-342900" algn="just">
              <a:spcAft>
                <a:spcPts val="800"/>
              </a:spcAft>
              <a:buFont typeface="+mj-lt"/>
              <a:buAutoNum type="romanUcPeriod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Calderón, Juan. (2014). Teatro como acontecimiento: La importancia del error y del inacabamiento de las cosas en la pedagogía teatral. Revista Humanidades, Vol. 4, pp. 1-7/ ISSN: 2215-3934. Universidad de Costa Rica.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41680" lvl="0" indent="-342900" algn="just">
              <a:spcAft>
                <a:spcPts val="800"/>
              </a:spcAft>
              <a:buFont typeface="+mj-lt"/>
              <a:buAutoNum type="romanUcPeriod"/>
            </a:pP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Dubatti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Jorge. (2011). Introducción a los estudios teatrales. Coordinación editorial: Natalia Palma. México.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</a:rPr>
              <a:t>Lowenfeld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</a:rPr>
              <a:t>Viktor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.(1980). Desarrollo de la capacidad creadora. Segunda edición.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</a:rPr>
              <a:t>Kapelusz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. Buenos Aires.</a:t>
            </a:r>
            <a:endParaRPr lang="en-US" sz="1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Foro de discusión</a:t>
            </a:r>
            <a:endParaRPr lang="en-US" sz="3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232745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Elaboración de línea del tiempo</a:t>
            </a:r>
          </a:p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texto y solución de preguntas</a:t>
            </a:r>
          </a:p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Ejercicios prácticos para la construcción de personajes</a:t>
            </a:r>
          </a:p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Redacción de breves reflexiones</a:t>
            </a:r>
          </a:p>
          <a:p>
            <a:pPr marL="0" indent="0">
              <a:buNone/>
            </a:pP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8011" y="879956"/>
            <a:ext cx="11325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 General</a:t>
            </a:r>
          </a:p>
        </p:txBody>
      </p:sp>
    </p:spTree>
    <p:extLst>
      <p:ext uri="{BB962C8B-B14F-4D97-AF65-F5344CB8AC3E}">
        <p14:creationId xmlns:p14="http://schemas.microsoft.com/office/powerpoint/2010/main" val="32906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311123"/>
            <a:ext cx="11029615" cy="3678303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Esbozar panorama general de la práctica teatral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¿Cuál es el trabajo específico del actor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¿Cuáles son las dificultades del actor en el proceso de construcción de un personaje?</a:t>
            </a:r>
          </a:p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Stanislavski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– Las acciones físicas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Brecht – El distanciamiento o rompimiento de la cuarta pared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7201" y="866894"/>
            <a:ext cx="11286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1 “Origen y teoría del teatro”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5953" y="2663821"/>
            <a:ext cx="11029615" cy="3678303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generales de la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</a:p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de un personaje a través de su perfil psicológico, social y fisiológico.</a:t>
            </a:r>
          </a:p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práctico de voz, grabación de video.</a:t>
            </a:r>
          </a:p>
          <a:p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7201" y="866894"/>
            <a:ext cx="1124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2 “La Voz”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232745"/>
            <a:ext cx="11029615" cy="3678303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Propósitos de la iluminación, la escenografía y el vestuario</a:t>
            </a: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Esquema y clasificación de los tipos de espacio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escénico.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que se deben tomar en cuenta para el desarrollo de la obra 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1074" y="879956"/>
            <a:ext cx="11325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3 “Complementos del espacio escénico”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371</TotalTime>
  <Words>909</Words>
  <Application>Microsoft Office PowerPoint</Application>
  <PresentationFormat>Panorámica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Gill Sans MT</vt:lpstr>
      <vt:lpstr>Helvetica</vt:lpstr>
      <vt:lpstr>Roboto</vt:lpstr>
      <vt:lpstr>Times New Roman</vt:lpstr>
      <vt:lpstr>Wingdings</vt:lpstr>
      <vt:lpstr>Wingdings 2</vt:lpstr>
      <vt:lpstr>Dividendo</vt:lpstr>
      <vt:lpstr>Teatro y proyección escénica</vt:lpstr>
      <vt:lpstr>Presentación de PowerPoint</vt:lpstr>
      <vt:lpstr>Presentación de PowerPoint</vt:lpstr>
      <vt:lpstr>Presentación de PowerPoint</vt:lpstr>
      <vt:lpstr>Foro de discusión</vt:lpstr>
      <vt:lpstr>Presentación de PowerPoint</vt:lpstr>
      <vt:lpstr>Presentación de PowerPoint</vt:lpstr>
      <vt:lpstr>Presentación de PowerPoint</vt:lpstr>
      <vt:lpstr>Presentación de PowerPoint</vt:lpstr>
      <vt:lpstr>Propósito de la sesión </vt:lpstr>
      <vt:lpstr>“Antes de actuar primero hay que reflexionar”</vt:lpstr>
      <vt:lpstr>¿Cuál va ser nuestra tarea?</vt:lpstr>
      <vt:lpstr>¿Quiénes hacemos teatro?</vt:lpstr>
      <vt:lpstr>“Los no actores”</vt:lpstr>
      <vt:lpstr>¿Cómo hacemos teatro?</vt:lpstr>
      <vt:lpstr>La emoción no surge de la evocación Mental sino de la interacción conflictiva, tal como sucede en el deporte o en el juego</vt:lpstr>
      <vt:lpstr>Stanislavski propone poner en acción la memoria emotiva  </vt:lpstr>
      <vt:lpstr>Nivel de exigencia</vt:lpstr>
      <vt:lpstr>En conclusión</vt:lpstr>
      <vt:lpstr>Sección de 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 y proyección escénica</dc:title>
  <dc:creator>Fer</dc:creator>
  <cp:lastModifiedBy>Fer</cp:lastModifiedBy>
  <cp:revision>36</cp:revision>
  <dcterms:created xsi:type="dcterms:W3CDTF">2020-10-08T14:10:08Z</dcterms:created>
  <dcterms:modified xsi:type="dcterms:W3CDTF">2021-05-14T16:13:44Z</dcterms:modified>
</cp:coreProperties>
</file>